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23"/>
  </p:handoutMasterIdLst>
  <p:sldIdLst>
    <p:sldId id="256" r:id="rId2"/>
    <p:sldId id="292" r:id="rId3"/>
    <p:sldId id="283" r:id="rId4"/>
    <p:sldId id="297" r:id="rId5"/>
    <p:sldId id="290" r:id="rId6"/>
    <p:sldId id="298" r:id="rId7"/>
    <p:sldId id="301" r:id="rId8"/>
    <p:sldId id="294" r:id="rId9"/>
    <p:sldId id="281" r:id="rId10"/>
    <p:sldId id="284" r:id="rId11"/>
    <p:sldId id="286" r:id="rId12"/>
    <p:sldId id="291" r:id="rId13"/>
    <p:sldId id="289" r:id="rId14"/>
    <p:sldId id="296" r:id="rId15"/>
    <p:sldId id="288" r:id="rId16"/>
    <p:sldId id="300" r:id="rId17"/>
    <p:sldId id="299" r:id="rId18"/>
    <p:sldId id="282" r:id="rId19"/>
    <p:sldId id="302" r:id="rId20"/>
    <p:sldId id="293" r:id="rId21"/>
    <p:sldId id="285" r:id="rId22"/>
  </p:sldIdLst>
  <p:sldSz cx="9144000" cy="6858000" type="screen4x3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DFD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39"/>
  </p:normalViewPr>
  <p:slideViewPr>
    <p:cSldViewPr>
      <p:cViewPr varScale="1">
        <p:scale>
          <a:sx n="74" d="100"/>
          <a:sy n="74" d="100"/>
        </p:scale>
        <p:origin x="1723" y="67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" y="3"/>
            <a:ext cx="3043238" cy="466726"/>
          </a:xfrm>
          <a:prstGeom prst="rect">
            <a:avLst/>
          </a:prstGeom>
        </p:spPr>
        <p:txBody>
          <a:bodyPr vert="horz" lIns="91063" tIns="45531" rIns="91063" bIns="45531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7" y="3"/>
            <a:ext cx="3043238" cy="466726"/>
          </a:xfrm>
          <a:prstGeom prst="rect">
            <a:avLst/>
          </a:prstGeom>
        </p:spPr>
        <p:txBody>
          <a:bodyPr vert="horz" lIns="91063" tIns="45531" rIns="91063" bIns="45531" rtlCol="0"/>
          <a:lstStyle>
            <a:lvl1pPr algn="r">
              <a:defRPr sz="1200"/>
            </a:lvl1pPr>
          </a:lstStyle>
          <a:p>
            <a:fld id="{6042C884-613A-4F0F-964C-4431BCC32A95}" type="datetimeFigureOut">
              <a:rPr lang="en-US" smtClean="0"/>
              <a:t>1/13/2025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4" y="8842377"/>
            <a:ext cx="3043238" cy="466726"/>
          </a:xfrm>
          <a:prstGeom prst="rect">
            <a:avLst/>
          </a:prstGeom>
        </p:spPr>
        <p:txBody>
          <a:bodyPr vert="horz" lIns="91063" tIns="45531" rIns="91063" bIns="45531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7" y="8842377"/>
            <a:ext cx="3043238" cy="466726"/>
          </a:xfrm>
          <a:prstGeom prst="rect">
            <a:avLst/>
          </a:prstGeom>
        </p:spPr>
        <p:txBody>
          <a:bodyPr vert="horz" lIns="91063" tIns="45531" rIns="91063" bIns="45531" rtlCol="0" anchor="b"/>
          <a:lstStyle>
            <a:lvl1pPr algn="r">
              <a:defRPr sz="1200"/>
            </a:lvl1pPr>
          </a:lstStyle>
          <a:p>
            <a:fld id="{F7D1E85C-812B-4FF9-BE74-C21840F37D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8110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/>
          </p:cNvSpPr>
          <p:nvPr/>
        </p:nvSpPr>
        <p:spPr bwMode="auto">
          <a:xfrm>
            <a:off x="0" y="4751388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5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solidFill>
                  <a:srgbClr val="DFD293"/>
                </a:soli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CC2BD88-1455-44CE-877E-38B51B7E7DE5}" type="datetimeFigureOut">
              <a:rPr lang="en-US" smtClean="0"/>
              <a:t>1/13/2025</a:t>
            </a:fld>
            <a:endParaRPr lang="en-US" dirty="0"/>
          </a:p>
        </p:txBody>
      </p:sp>
      <p:sp>
        <p:nvSpPr>
          <p:cNvPr id="7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6E84EF-DB19-4A11-A103-3C51C2C1094B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DFD293"/>
                </a:solidFill>
                <a:latin typeface="Impact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>
            <a:lvl1pPr marL="419100" indent="-382588">
              <a:buClr>
                <a:schemeClr val="tx1"/>
              </a:buClr>
              <a:buSzPct val="100000"/>
              <a:buFont typeface="Arial" pitchFamily="34" charset="0"/>
              <a:buChar char="•"/>
              <a:defRPr sz="24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22313" indent="-273050">
              <a:buClr>
                <a:schemeClr val="tx1"/>
              </a:buClr>
              <a:buSzPct val="100000"/>
              <a:buFont typeface="Tahoma" pitchFamily="34" charset="0"/>
              <a:buChar char="̶"/>
              <a:defRPr sz="2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004888" indent="-255588">
              <a:buClr>
                <a:schemeClr val="tx1"/>
              </a:buClr>
              <a:buSzPct val="100000"/>
              <a:buFont typeface="Arial" pitchFamily="34" charset="0"/>
              <a:buChar char="•"/>
              <a:defRPr sz="20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79525" indent="-236538">
              <a:buClr>
                <a:schemeClr val="tx1"/>
              </a:buClr>
              <a:buSzPct val="100000"/>
              <a:buFont typeface="Tahoma" pitchFamily="34" charset="0"/>
              <a:buChar char="̶"/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489075" indent="-182563">
              <a:buClr>
                <a:schemeClr val="tx1"/>
              </a:buClr>
              <a:buFont typeface="Arial" pitchFamily="34" charset="0"/>
              <a:buChar char="»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CC2BD88-1455-44CE-877E-38B51B7E7DE5}" type="datetimeFigureOut">
              <a:rPr lang="en-US" smtClean="0"/>
              <a:t>1/13/2025</a:t>
            </a:fld>
            <a:endParaRPr lang="en-US" dirty="0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6E84EF-DB19-4A11-A103-3C51C2C1094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CC2BD88-1455-44CE-877E-38B51B7E7DE5}" type="datetimeFigureOut">
              <a:rPr lang="en-US" smtClean="0"/>
              <a:t>1/13/2025</a:t>
            </a:fld>
            <a:endParaRPr lang="en-US" dirty="0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6E84EF-DB19-4A11-A103-3C51C2C1094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7813"/>
            <a:ext cx="7772400" cy="1143000"/>
          </a:xfrm>
        </p:spPr>
        <p:txBody>
          <a:bodyPr/>
          <a:lstStyle>
            <a:lvl1pPr>
              <a:defRPr>
                <a:solidFill>
                  <a:srgbClr val="DFD293"/>
                </a:solidFill>
                <a:latin typeface="Impact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600200"/>
            <a:ext cx="3810000" cy="4530725"/>
          </a:xfrm>
        </p:spPr>
        <p:txBody>
          <a:bodyPr/>
          <a:lstStyle>
            <a:lvl1pPr marL="419100" indent="-382588">
              <a:buClr>
                <a:schemeClr val="tx1"/>
              </a:buClr>
              <a:buSzPct val="100000"/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22313" indent="-273050">
              <a:buClr>
                <a:schemeClr val="tx1"/>
              </a:buClr>
              <a:buSzPct val="100000"/>
              <a:buFont typeface="Tahoma" pitchFamily="34" charset="0"/>
              <a:buChar char="-"/>
              <a:defRPr sz="2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004888" indent="-255588">
              <a:buClr>
                <a:schemeClr val="tx1"/>
              </a:buClr>
              <a:buSzPct val="10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79525" indent="-236538">
              <a:buClr>
                <a:schemeClr val="tx1"/>
              </a:buClr>
              <a:buSzPct val="100000"/>
              <a:buFont typeface="Tahoma" pitchFamily="34" charset="0"/>
              <a:buChar char="-"/>
              <a:defRPr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489075" indent="-182563">
              <a:buClr>
                <a:schemeClr val="tx1"/>
              </a:buClr>
              <a:buFont typeface="Arial" pitchFamily="34" charset="0"/>
              <a:buChar char="»"/>
              <a:defRPr sz="18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600200"/>
            <a:ext cx="3810000" cy="4530725"/>
          </a:xfrm>
        </p:spPr>
        <p:txBody>
          <a:bodyPr/>
          <a:lstStyle>
            <a:lvl1pPr marL="419100" indent="-382588">
              <a:buClr>
                <a:schemeClr val="tx1"/>
              </a:buClr>
              <a:buSzPct val="100000"/>
              <a:buFont typeface="Arial" pitchFamily="34" charset="0"/>
              <a:buChar char="•"/>
              <a:defRPr sz="24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22313" indent="-273050">
              <a:buClr>
                <a:schemeClr val="tx1"/>
              </a:buClr>
              <a:buSzPct val="100000"/>
              <a:buFont typeface="Arial" pitchFamily="34" charset="0"/>
              <a:buChar char="-"/>
              <a:defRPr sz="22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004888" indent="-255588">
              <a:buClr>
                <a:schemeClr val="tx1"/>
              </a:buClr>
              <a:buSzPct val="100000"/>
              <a:buFont typeface="Arial" pitchFamily="34" charset="0"/>
              <a:buChar char="•"/>
              <a:defRPr sz="20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279525" indent="-236538">
              <a:buClr>
                <a:schemeClr val="tx1"/>
              </a:buClr>
              <a:buSzPct val="100000"/>
              <a:buFont typeface="Tahoma" pitchFamily="34" charset="0"/>
              <a:buChar char="-"/>
              <a:defRPr sz="20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489075" indent="-182563">
              <a:buClr>
                <a:schemeClr val="tx1"/>
              </a:buClr>
              <a:buFont typeface="Arial" pitchFamily="34" charset="0"/>
              <a:buChar char="»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6427764"/>
            <a:ext cx="987425" cy="290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7813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600200"/>
            <a:ext cx="38100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76800" y="1600200"/>
            <a:ext cx="38100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876800" y="3941763"/>
            <a:ext cx="38100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914400" y="6251575"/>
            <a:ext cx="1981200" cy="457200"/>
          </a:xfrm>
        </p:spPr>
        <p:txBody>
          <a:bodyPr/>
          <a:lstStyle>
            <a:lvl1pPr>
              <a:defRPr/>
            </a:lvl1pPr>
          </a:lstStyle>
          <a:p>
            <a:fld id="{1CC2BD88-1455-44CE-877E-38B51B7E7DE5}" type="datetimeFigureOut">
              <a:rPr lang="en-US" smtClean="0"/>
              <a:t>1/13/2025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352800" y="6248400"/>
            <a:ext cx="29718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781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536E84EF-DB19-4A11-A103-3C51C2C1094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r>
              <a:rPr lang="en-US" dirty="0"/>
              <a:t>Click icon to add clip art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1CC2BD88-1455-44CE-877E-38B51B7E7DE5}" type="datetimeFigureOut">
              <a:rPr lang="en-US" smtClean="0"/>
              <a:t>1/13/2025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536E84EF-DB19-4A11-A103-3C51C2C109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04357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6468062"/>
            <a:ext cx="1066285" cy="31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/>
          </p:cNvSpPr>
          <p:nvPr/>
        </p:nvSpPr>
        <p:spPr bwMode="auto">
          <a:xfrm>
            <a:off x="0" y="4751388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5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CC2BD88-1455-44CE-877E-38B51B7E7DE5}" type="datetimeFigureOut">
              <a:rPr lang="en-US" smtClean="0"/>
              <a:t>1/13/2025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6E84EF-DB19-4A11-A103-3C51C2C1094B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CC2BD88-1455-44CE-877E-38B51B7E7DE5}" type="datetimeFigureOut">
              <a:rPr lang="en-US" smtClean="0"/>
              <a:t>1/13/2025</a:t>
            </a:fld>
            <a:endParaRPr lang="en-US" dirty="0"/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6E84EF-DB19-4A11-A103-3C51C2C1094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CC2BD88-1455-44CE-877E-38B51B7E7DE5}" type="datetimeFigureOut">
              <a:rPr lang="en-US" smtClean="0"/>
              <a:t>1/13/2025</a:t>
            </a:fld>
            <a:endParaRPr lang="en-US" dirty="0"/>
          </a:p>
        </p:txBody>
      </p:sp>
      <p:sp>
        <p:nvSpPr>
          <p:cNvPr id="8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6E84EF-DB19-4A11-A103-3C51C2C1094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/>
          <a:lstStyle>
            <a:lvl1pPr algn="l">
              <a:defRPr sz="4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CC2BD88-1455-44CE-877E-38B51B7E7DE5}" type="datetimeFigureOut">
              <a:rPr lang="en-US" smtClean="0"/>
              <a:t>1/13/2025</a:t>
            </a:fld>
            <a:endParaRPr lang="en-US" dirty="0"/>
          </a:p>
        </p:txBody>
      </p:sp>
      <p:sp>
        <p:nvSpPr>
          <p:cNvPr id="4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6E84EF-DB19-4A11-A103-3C51C2C1094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CC2BD88-1455-44CE-877E-38B51B7E7DE5}" type="datetimeFigureOut">
              <a:rPr lang="en-US" smtClean="0"/>
              <a:t>1/13/2025</a:t>
            </a:fld>
            <a:endParaRPr lang="en-US" dirty="0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6E84EF-DB19-4A11-A103-3C51C2C1094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CC2BD88-1455-44CE-877E-38B51B7E7DE5}" type="datetimeFigureOut">
              <a:rPr lang="en-US" smtClean="0"/>
              <a:t>1/13/2025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575" y="6421438"/>
            <a:ext cx="762000" cy="365125"/>
          </a:xfrm>
        </p:spPr>
        <p:txBody>
          <a:bodyPr/>
          <a:lstStyle>
            <a:lvl1pPr>
              <a:defRPr/>
            </a:lvl1pPr>
          </a:lstStyle>
          <a:p>
            <a:fld id="{536E84EF-DB19-4A11-A103-3C51C2C1094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CC2BD88-1455-44CE-877E-38B51B7E7DE5}" type="datetimeFigureOut">
              <a:rPr lang="en-US" smtClean="0"/>
              <a:t>1/13/2025</a:t>
            </a:fld>
            <a:endParaRPr lang="en-US" dirty="0"/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6E84EF-DB19-4A11-A103-3C51C2C1094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0"/>
                <a:lumOff val="100000"/>
              </a:schemeClr>
            </a:gs>
            <a:gs pos="100000">
              <a:schemeClr val="tx1">
                <a:lumMod val="6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1388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28" name="Title Placeholder 8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7467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9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7467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1438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2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fld id="{1CC2BD88-1455-44CE-877E-38B51B7E7DE5}" type="datetimeFigureOut">
              <a:rPr lang="en-US" smtClean="0"/>
              <a:t>1/13/2025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1438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2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2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fld id="{536E84EF-DB19-4A11-A103-3C51C2C1094B}" type="slidenum">
              <a:rPr lang="en-US" smtClean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600" kern="1200">
          <a:solidFill>
            <a:srgbClr val="DFD293"/>
          </a:solidFill>
          <a:latin typeface="Impact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itchFamily="34" charset="0"/>
        </a:defRPr>
      </a:lvl9pPr>
    </p:titleStyle>
    <p:bodyStyle>
      <a:lvl1pPr marL="419100" indent="-38258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Tahoma" pitchFamily="34" charset="0"/>
          <a:ea typeface="Tahoma" pitchFamily="34" charset="0"/>
          <a:cs typeface="Tahoma" pitchFamily="34" charset="0"/>
        </a:defRPr>
      </a:lvl1pPr>
      <a:lvl2pPr marL="722313" indent="-2730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00000"/>
        <a:buFont typeface="Tahoma" pitchFamily="34" charset="0"/>
        <a:buChar char="̶"/>
        <a:defRPr sz="2200" kern="1200">
          <a:solidFill>
            <a:schemeClr val="tx1"/>
          </a:solidFill>
          <a:latin typeface="Tahoma" pitchFamily="34" charset="0"/>
          <a:ea typeface="Tahoma" pitchFamily="34" charset="0"/>
          <a:cs typeface="Tahoma" pitchFamily="34" charset="0"/>
        </a:defRPr>
      </a:lvl2pPr>
      <a:lvl3pPr marL="1004888" indent="-25558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Tahoma" pitchFamily="34" charset="0"/>
          <a:ea typeface="Tahoma" pitchFamily="34" charset="0"/>
          <a:cs typeface="Tahoma" pitchFamily="34" charset="0"/>
        </a:defRPr>
      </a:lvl3pPr>
      <a:lvl4pPr marL="1279525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00000"/>
        <a:buFont typeface="Tahoma" pitchFamily="34" charset="0"/>
        <a:buChar char="̶"/>
        <a:defRPr sz="2000" kern="1200">
          <a:solidFill>
            <a:schemeClr val="tx1"/>
          </a:solidFill>
          <a:latin typeface="Tahoma" pitchFamily="34" charset="0"/>
          <a:ea typeface="Tahoma" pitchFamily="34" charset="0"/>
          <a:cs typeface="Tahoma" pitchFamily="34" charset="0"/>
        </a:defRPr>
      </a:lvl4pPr>
      <a:lvl5pPr marL="1489075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00000"/>
        <a:buFont typeface="Arial" pitchFamily="34" charset="0"/>
        <a:buChar char="»"/>
        <a:defRPr sz="2000" kern="1200">
          <a:solidFill>
            <a:schemeClr val="tx1"/>
          </a:solidFill>
          <a:latin typeface="Tahoma" pitchFamily="34" charset="0"/>
          <a:ea typeface="Tahoma" pitchFamily="34" charset="0"/>
          <a:cs typeface="Tahoma" pitchFamily="34" charset="0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microsoft.com/office/2007/relationships/hdphoto" Target="../media/hdphoto1.wdp"/><Relationship Id="rId7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mailto:Molly.marks@unlv.edu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mailto:molly.marks@unlv.edu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9064" y="1464688"/>
            <a:ext cx="6480048" cy="4661067"/>
          </a:xfrm>
        </p:spPr>
        <p:txBody>
          <a:bodyPr/>
          <a:lstStyle/>
          <a:p>
            <a:pPr algn="ctr"/>
            <a:r>
              <a:rPr lang="en-US" sz="7200" dirty="0">
                <a:ln w="5000" cmpd="sng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</a:rPr>
              <a:t>WELCOME  to </a:t>
            </a:r>
            <a:r>
              <a:rPr lang="en-US" sz="7200" i="1" dirty="0">
                <a:ln w="5000" cmpd="sng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</a:rPr>
              <a:t>your</a:t>
            </a:r>
            <a:br>
              <a:rPr lang="en-US" sz="7200" dirty="0">
                <a:ln w="5000" cmpd="sng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</a:rPr>
            </a:br>
            <a:r>
              <a:rPr lang="en-US" sz="7200" dirty="0">
                <a:ln w="5000" cmpd="sng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</a:rPr>
              <a:t>spring 2025</a:t>
            </a:r>
            <a:br>
              <a:rPr lang="en-US" sz="7200" dirty="0">
                <a:ln w="5000" cmpd="sng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</a:rPr>
            </a:br>
            <a:r>
              <a:rPr lang="en-US" sz="7200" dirty="0">
                <a:ln w="5000" cmpd="sng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</a:rPr>
              <a:t>senior design!</a:t>
            </a:r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433"/>
          <a:stretch/>
        </p:blipFill>
        <p:spPr bwMode="auto">
          <a:xfrm>
            <a:off x="304801" y="228600"/>
            <a:ext cx="6553200" cy="1127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87153" y="76200"/>
            <a:ext cx="1540947" cy="1027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8221" y="4976103"/>
            <a:ext cx="1339399" cy="1542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87153" y="2514600"/>
            <a:ext cx="1540947" cy="1026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87153" y="1295400"/>
            <a:ext cx="1540947" cy="1002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91400" y="3733800"/>
            <a:ext cx="1536700" cy="1049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4627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73969D-A793-4E3B-8B1F-1AF6B9145AFB}"/>
              </a:ext>
            </a:extLst>
          </p:cNvPr>
          <p:cNvSpPr txBox="1"/>
          <p:nvPr/>
        </p:nvSpPr>
        <p:spPr>
          <a:xfrm>
            <a:off x="0" y="1143000"/>
            <a:ext cx="9144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Poster file in pdf sized to 48x36 inches due to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hlinkClick r:id="rId2"/>
              </a:rPr>
              <a:t>Molly.marks@unlv.edu</a:t>
            </a:r>
            <a:r>
              <a:rPr lang="en-US" sz="2400" dirty="0">
                <a:solidFill>
                  <a:schemeClr val="bg1"/>
                </a:solidFill>
              </a:rPr>
              <a:t> on or before 4.23.25</a:t>
            </a: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Please utilize the poster template that was provided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 to you as well as the YouTube video link and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PowerPoint slides from previous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poster workshops.</a:t>
            </a:r>
          </a:p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302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62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NON-REIMBURSABLE ITEMS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6700" y="693108"/>
            <a:ext cx="8610600" cy="610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chemeClr val="bg1"/>
                </a:solidFill>
                <a:latin typeface="Calibri" panose="020F0502020204030204" pitchFamily="34" charset="0"/>
              </a:rPr>
              <a:t>Only teams that participate in the competition will be eligible for reimbursement.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</a:rPr>
              <a:t>Clothing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</a:rPr>
              <a:t>Computers/Laptops/Tablets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</a:rPr>
              <a:t>Smart Phones/Cell Phones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</a:rPr>
              <a:t>Printers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</a:rPr>
              <a:t>Consulting and/or Subcontracting Fees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</a:rPr>
              <a:t>Website Hosting, Building/Developing, Maintenance, Design,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</a:rPr>
              <a:t>Food and beverages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3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rgbClr val="FF0000"/>
                </a:solidFill>
                <a:latin typeface="Calibri" panose="020F0502020204030204" pitchFamily="34" charset="0"/>
              </a:rPr>
              <a:t>If your team feels that they need to purchase something from the above list please email Molly to see if an exception can be made.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322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810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SPECIAL NEEDS ITEMS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" y="1066800"/>
            <a:ext cx="8305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chemeClr val="bg1"/>
                </a:solidFill>
                <a:latin typeface="Calibri" panose="020F0502020204030204" pitchFamily="34" charset="0"/>
              </a:rPr>
              <a:t>If your team does not request your special needs by the due date, March 1, 2025 then the special needs </a:t>
            </a:r>
            <a:r>
              <a:rPr lang="en-US" sz="3600" b="1" i="1" dirty="0">
                <a:solidFill>
                  <a:schemeClr val="bg1"/>
                </a:solidFill>
                <a:latin typeface="Calibri" panose="020F0502020204030204" pitchFamily="34" charset="0"/>
              </a:rPr>
              <a:t>WILL NOT </a:t>
            </a:r>
            <a:r>
              <a:rPr lang="en-US" sz="3200" i="1" dirty="0">
                <a:solidFill>
                  <a:schemeClr val="bg1"/>
                </a:solidFill>
                <a:latin typeface="Calibri" panose="020F0502020204030204" pitchFamily="34" charset="0"/>
              </a:rPr>
              <a:t>be met!  It is your team's responsibility to submit your request for anything other than:</a:t>
            </a:r>
          </a:p>
          <a:p>
            <a:endParaRPr lang="en-US" sz="3200" i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rgbClr val="FF0000"/>
                </a:solidFill>
                <a:latin typeface="Calibri" panose="020F0502020204030204" pitchFamily="34" charset="0"/>
              </a:rPr>
              <a:t>1 Table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rgbClr val="FF0000"/>
                </a:solidFill>
                <a:latin typeface="Calibri" panose="020F0502020204030204" pitchFamily="34" charset="0"/>
              </a:rPr>
              <a:t>1 Table Linen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rgbClr val="FF0000"/>
                </a:solidFill>
                <a:latin typeface="Calibri" panose="020F0502020204030204" pitchFamily="34" charset="0"/>
              </a:rPr>
              <a:t>1 Easel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rgbClr val="FF0000"/>
                </a:solidFill>
                <a:latin typeface="Calibri" panose="020F0502020204030204" pitchFamily="34" charset="0"/>
              </a:rPr>
              <a:t>2 Chairs</a:t>
            </a:r>
          </a:p>
        </p:txBody>
      </p:sp>
    </p:spTree>
    <p:extLst>
      <p:ext uri="{BB962C8B-B14F-4D97-AF65-F5344CB8AC3E}">
        <p14:creationId xmlns:p14="http://schemas.microsoft.com/office/powerpoint/2010/main" val="2460608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810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SPECIAL NEEDS ITEMS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066800"/>
            <a:ext cx="73152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  <a:latin typeface="Calibri" panose="020F0502020204030204" pitchFamily="34" charset="0"/>
              </a:rPr>
              <a:t>You may request specially needed items from this list. We are unable to provide anything beyond the options available: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Calibri" panose="020F0502020204030204" pitchFamily="34" charset="0"/>
              </a:rPr>
              <a:t>Electricity (Including number of outlets)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Calibri" panose="020F0502020204030204" pitchFamily="34" charset="0"/>
              </a:rPr>
              <a:t>Extra Easels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Calibri" panose="020F0502020204030204" pitchFamily="34" charset="0"/>
              </a:rPr>
              <a:t>Extra Space (restrictions due to location of event.)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Calibri" panose="020F0502020204030204" pitchFamily="34" charset="0"/>
              </a:rPr>
              <a:t>Extra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Calibri" panose="020F0502020204030204" pitchFamily="34" charset="0"/>
              </a:rPr>
              <a:t>Internet (Wired or Wireless)</a:t>
            </a:r>
          </a:p>
          <a:p>
            <a:endParaRPr lang="en-US" sz="2000" i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r>
              <a:rPr lang="en-US" sz="2000" i="1" dirty="0">
                <a:solidFill>
                  <a:schemeClr val="bg1"/>
                </a:solidFill>
                <a:latin typeface="Calibri" panose="020F0502020204030204" pitchFamily="34" charset="0"/>
              </a:rPr>
              <a:t>* We do </a:t>
            </a:r>
            <a:r>
              <a:rPr lang="en-US" sz="2000" b="1" i="1" u="sng" dirty="0">
                <a:solidFill>
                  <a:srgbClr val="FF0000"/>
                </a:solidFill>
                <a:latin typeface="Calibri" panose="020F0502020204030204" pitchFamily="34" charset="0"/>
              </a:rPr>
              <a:t>NOT</a:t>
            </a:r>
            <a:r>
              <a:rPr lang="en-US" sz="2000" i="1" dirty="0">
                <a:solidFill>
                  <a:schemeClr val="bg1"/>
                </a:solidFill>
                <a:latin typeface="Calibri" panose="020F0502020204030204" pitchFamily="34" charset="0"/>
              </a:rPr>
              <a:t> supply: Carts to move items, televisions, monitors, computers, etc.</a:t>
            </a:r>
          </a:p>
        </p:txBody>
      </p:sp>
    </p:spTree>
    <p:extLst>
      <p:ext uri="{BB962C8B-B14F-4D97-AF65-F5344CB8AC3E}">
        <p14:creationId xmlns:p14="http://schemas.microsoft.com/office/powerpoint/2010/main" val="3476879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66800"/>
            <a:ext cx="7315200" cy="5334000"/>
          </a:xfrm>
        </p:spPr>
        <p:txBody>
          <a:bodyPr/>
          <a:lstStyle/>
          <a:p>
            <a:pPr marL="36512" indent="0" algn="ctr">
              <a:buNone/>
            </a:pP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  <a:cs typeface="Rod" panose="02030509050101010101" pitchFamily="49" charset="-79"/>
              </a:rPr>
              <a:t>**CEEC, CS, ECE, EED &amp; ME</a:t>
            </a:r>
          </a:p>
          <a:p>
            <a:pPr marL="36512" indent="0" algn="ctr">
              <a:buNone/>
            </a:pP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Rod" panose="02030509050101010101" pitchFamily="49" charset="-79"/>
              </a:rPr>
              <a:t>1</a:t>
            </a:r>
            <a:r>
              <a:rPr lang="en-US" sz="2800" b="1" baseline="30000" dirty="0">
                <a:solidFill>
                  <a:schemeClr val="bg1"/>
                </a:solidFill>
                <a:latin typeface="Calibri" panose="020F0502020204030204" pitchFamily="34" charset="0"/>
                <a:cs typeface="Rod" panose="02030509050101010101" pitchFamily="49" charset="-79"/>
              </a:rPr>
              <a:t>st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Rod" panose="02030509050101010101" pitchFamily="49" charset="-79"/>
              </a:rPr>
              <a:t> - $300 per student team member</a:t>
            </a:r>
          </a:p>
          <a:p>
            <a:pPr marL="36512" indent="0" algn="ctr">
              <a:buNone/>
            </a:pP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Rod" panose="02030509050101010101" pitchFamily="49" charset="-79"/>
              </a:rPr>
              <a:t>2</a:t>
            </a:r>
            <a:r>
              <a:rPr lang="en-US" sz="2800" b="1" baseline="30000" dirty="0">
                <a:solidFill>
                  <a:schemeClr val="bg1"/>
                </a:solidFill>
                <a:latin typeface="Calibri" panose="020F0502020204030204" pitchFamily="34" charset="0"/>
                <a:cs typeface="Rod" panose="02030509050101010101" pitchFamily="49" charset="-79"/>
              </a:rPr>
              <a:t>nd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Rod" panose="02030509050101010101" pitchFamily="49" charset="-79"/>
              </a:rPr>
              <a:t> - $150 per student team member</a:t>
            </a:r>
          </a:p>
          <a:p>
            <a:pPr marL="36512" indent="0" algn="ctr">
              <a:buNone/>
            </a:pP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  <a:cs typeface="Rod" panose="02030509050101010101" pitchFamily="49" charset="-79"/>
              </a:rPr>
              <a:t>**Interdisciplinary</a:t>
            </a:r>
          </a:p>
          <a:p>
            <a:pPr marL="36512" indent="0" algn="ctr">
              <a:buNone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Rod" panose="02030509050101010101" pitchFamily="49" charset="-79"/>
              </a:rPr>
              <a:t>$350 per student team member</a:t>
            </a:r>
          </a:p>
          <a:p>
            <a:pPr marL="36512" indent="0" algn="ctr">
              <a:buNone/>
            </a:pPr>
            <a:r>
              <a:rPr lang="en-US" sz="3200" b="1" dirty="0">
                <a:solidFill>
                  <a:srgbClr val="C00000"/>
                </a:solidFill>
                <a:latin typeface="Cambria" panose="02040503050406030204" pitchFamily="18" charset="0"/>
                <a:cs typeface="Rod" panose="02030509050101010101" pitchFamily="49" charset="-79"/>
              </a:rPr>
              <a:t>*Commercial Potential</a:t>
            </a:r>
          </a:p>
          <a:p>
            <a:pPr marL="36512" indent="0" algn="ctr">
              <a:buNone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Rod" panose="02030509050101010101" pitchFamily="49" charset="-79"/>
              </a:rPr>
              <a:t>$325 per student team member</a:t>
            </a:r>
          </a:p>
          <a:p>
            <a:pPr marL="36512" lvl="0" indent="0" algn="ctr">
              <a:buClr>
                <a:prstClr val="white"/>
              </a:buClr>
              <a:buNone/>
            </a:pPr>
            <a:endParaRPr lang="en-US" sz="1600" b="1" i="1" dirty="0">
              <a:solidFill>
                <a:srgbClr val="FF0000"/>
              </a:solidFill>
              <a:latin typeface="Calibri" panose="020F0502020204030204" pitchFamily="34" charset="0"/>
              <a:cs typeface="Rod" panose="02030509050101010101" pitchFamily="49" charset="-79"/>
            </a:endParaRPr>
          </a:p>
          <a:p>
            <a:pPr marL="36512" lvl="0" indent="0" algn="ctr">
              <a:buClr>
                <a:prstClr val="white"/>
              </a:buClr>
              <a:buNone/>
            </a:pPr>
            <a:r>
              <a:rPr lang="en-US" sz="1800" b="1" i="1" dirty="0">
                <a:solidFill>
                  <a:srgbClr val="FF0000"/>
                </a:solidFill>
                <a:latin typeface="Calibri" panose="020F0502020204030204" pitchFamily="34" charset="0"/>
                <a:cs typeface="Rod" panose="02030509050101010101" pitchFamily="49" charset="-79"/>
              </a:rPr>
              <a:t>* Can be won in addition to department awards</a:t>
            </a:r>
            <a:br>
              <a:rPr lang="en-US" sz="1800" b="1" i="1" dirty="0">
                <a:solidFill>
                  <a:srgbClr val="FF0000"/>
                </a:solidFill>
                <a:latin typeface="Calibri" panose="020F0502020204030204" pitchFamily="34" charset="0"/>
                <a:cs typeface="Rod" panose="02030509050101010101" pitchFamily="49" charset="-79"/>
              </a:rPr>
            </a:br>
            <a:r>
              <a:rPr lang="en-US" sz="1800" b="1" i="1" dirty="0">
                <a:solidFill>
                  <a:srgbClr val="FF0000"/>
                </a:solidFill>
                <a:latin typeface="Calibri" panose="020F0502020204030204" pitchFamily="34" charset="0"/>
                <a:cs typeface="Rod" panose="02030509050101010101" pitchFamily="49" charset="-79"/>
              </a:rPr>
              <a:t>** If the category only has one team competing, then the team score must be equivalent to other department scores to receive a prize.</a:t>
            </a:r>
          </a:p>
          <a:p>
            <a:pPr marL="36512" indent="0" algn="ctr">
              <a:buNone/>
            </a:pP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cs typeface="Rod" panose="02030509050101010101" pitchFamily="49" charset="-79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80647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PRIZES</a:t>
            </a:r>
          </a:p>
        </p:txBody>
      </p:sp>
    </p:spTree>
    <p:extLst>
      <p:ext uri="{BB962C8B-B14F-4D97-AF65-F5344CB8AC3E}">
        <p14:creationId xmlns:p14="http://schemas.microsoft.com/office/powerpoint/2010/main" val="1372951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660975"/>
            <a:ext cx="7315200" cy="4800600"/>
          </a:xfrm>
        </p:spPr>
        <p:txBody>
          <a:bodyPr/>
          <a:lstStyle/>
          <a:p>
            <a:pPr marL="36512" indent="0" algn="ctr">
              <a:buNone/>
            </a:pPr>
            <a:r>
              <a:rPr lang="en-US" sz="3000" b="1" dirty="0">
                <a:solidFill>
                  <a:srgbClr val="C00000"/>
                </a:solidFill>
                <a:latin typeface="Cambria" panose="02040503050406030204" pitchFamily="18" charset="0"/>
                <a:cs typeface="Rod" panose="02030509050101010101" pitchFamily="49" charset="-79"/>
              </a:rPr>
              <a:t>*Sustainability</a:t>
            </a:r>
          </a:p>
          <a:p>
            <a:pPr marL="36512" indent="0" algn="ctr">
              <a:buNone/>
            </a:pPr>
            <a:r>
              <a:rPr lang="en-US" sz="2700" dirty="0">
                <a:solidFill>
                  <a:schemeClr val="bg1"/>
                </a:solidFill>
                <a:latin typeface="Calibri" panose="020F0502020204030204" pitchFamily="34" charset="0"/>
                <a:cs typeface="Rod" panose="02030509050101010101" pitchFamily="49" charset="-79"/>
              </a:rPr>
              <a:t>$225 per student team member</a:t>
            </a:r>
          </a:p>
          <a:p>
            <a:pPr marL="36512" indent="0" algn="ctr">
              <a:buNone/>
            </a:pPr>
            <a:r>
              <a:rPr lang="en-US" sz="3000" b="1" dirty="0">
                <a:solidFill>
                  <a:srgbClr val="C00000"/>
                </a:solidFill>
                <a:latin typeface="Cambria" panose="02040503050406030204" pitchFamily="18" charset="0"/>
                <a:cs typeface="Rod" panose="02030509050101010101" pitchFamily="49" charset="-79"/>
              </a:rPr>
              <a:t>*Popular Choice</a:t>
            </a:r>
          </a:p>
          <a:p>
            <a:pPr marL="36512" indent="0" algn="ctr">
              <a:buNone/>
            </a:pPr>
            <a:r>
              <a:rPr lang="en-US" sz="2700" dirty="0">
                <a:solidFill>
                  <a:schemeClr val="bg1"/>
                </a:solidFill>
                <a:latin typeface="Calibri" panose="020F0502020204030204" pitchFamily="34" charset="0"/>
                <a:cs typeface="Rod" panose="02030509050101010101" pitchFamily="49" charset="-79"/>
              </a:rPr>
              <a:t>$125 per student team member</a:t>
            </a:r>
          </a:p>
          <a:p>
            <a:pPr marL="36512" indent="0" algn="ctr">
              <a:buNone/>
            </a:pPr>
            <a:r>
              <a:rPr lang="en-US" sz="3000" b="1" dirty="0">
                <a:solidFill>
                  <a:srgbClr val="C00000"/>
                </a:solidFill>
                <a:latin typeface="Cambria" panose="02040503050406030204" pitchFamily="18" charset="0"/>
                <a:cs typeface="Rod" panose="02030509050101010101" pitchFamily="49" charset="-79"/>
              </a:rPr>
              <a:t>*Team Congeniality</a:t>
            </a:r>
          </a:p>
          <a:p>
            <a:pPr marL="36512" indent="0" algn="ctr">
              <a:buNone/>
            </a:pPr>
            <a:r>
              <a:rPr lang="en-US" sz="2700" dirty="0">
                <a:solidFill>
                  <a:schemeClr val="bg1"/>
                </a:solidFill>
                <a:latin typeface="Calibri" panose="020F0502020204030204" pitchFamily="34" charset="0"/>
                <a:cs typeface="Rod" panose="02030509050101010101" pitchFamily="49" charset="-79"/>
              </a:rPr>
              <a:t>$100 per student team member</a:t>
            </a:r>
          </a:p>
          <a:p>
            <a:pPr marL="36512" indent="0" algn="ctr">
              <a:buNone/>
            </a:pPr>
            <a:r>
              <a:rPr lang="en-US" sz="3000" b="1" dirty="0">
                <a:solidFill>
                  <a:srgbClr val="C00000"/>
                </a:solidFill>
                <a:latin typeface="Cambria" panose="02040503050406030204" pitchFamily="18" charset="0"/>
                <a:cs typeface="Rod" panose="02030509050101010101" pitchFamily="49" charset="-79"/>
              </a:rPr>
              <a:t>*Innovation</a:t>
            </a:r>
          </a:p>
          <a:p>
            <a:pPr marL="36512" indent="0" algn="ctr">
              <a:buNone/>
            </a:pPr>
            <a:r>
              <a:rPr lang="en-US" sz="2700" dirty="0">
                <a:solidFill>
                  <a:schemeClr val="bg1"/>
                </a:solidFill>
                <a:latin typeface="Calibri" panose="020F0502020204030204" pitchFamily="34" charset="0"/>
                <a:cs typeface="Rod" panose="02030509050101010101" pitchFamily="49" charset="-79"/>
              </a:rPr>
              <a:t>$200 per student team member</a:t>
            </a:r>
          </a:p>
          <a:p>
            <a:pPr marL="36512" indent="0" algn="ctr">
              <a:buNone/>
            </a:pPr>
            <a:r>
              <a:rPr lang="en-US" sz="3000" b="1" dirty="0">
                <a:solidFill>
                  <a:srgbClr val="C00000"/>
                </a:solidFill>
                <a:latin typeface="Cambria" panose="02040503050406030204" pitchFamily="18" charset="0"/>
                <a:cs typeface="Rod" panose="02030509050101010101" pitchFamily="49" charset="-79"/>
              </a:rPr>
              <a:t>Grand Prize</a:t>
            </a:r>
          </a:p>
          <a:p>
            <a:pPr marL="36512" indent="0" algn="ctr">
              <a:buNone/>
            </a:pPr>
            <a:r>
              <a:rPr lang="en-US" sz="2700" dirty="0">
                <a:solidFill>
                  <a:schemeClr val="bg1"/>
                </a:solidFill>
                <a:latin typeface="Calibri" panose="020F0502020204030204" pitchFamily="34" charset="0"/>
                <a:cs typeface="Rod" panose="02030509050101010101" pitchFamily="49" charset="-79"/>
              </a:rPr>
              <a:t>$500 per student team member</a:t>
            </a:r>
          </a:p>
          <a:p>
            <a:pPr marL="36512" indent="0" algn="ctr">
              <a:buNone/>
            </a:pPr>
            <a:r>
              <a:rPr lang="en-US" sz="1800" b="1" i="1" dirty="0">
                <a:solidFill>
                  <a:srgbClr val="FF0000"/>
                </a:solidFill>
                <a:latin typeface="Calibri" panose="020F0502020204030204" pitchFamily="34" charset="0"/>
                <a:cs typeface="Rod" panose="02030509050101010101" pitchFamily="49" charset="-79"/>
              </a:rPr>
              <a:t>* Can be won in addition to department awards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76200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PRIZES</a:t>
            </a:r>
          </a:p>
        </p:txBody>
      </p:sp>
    </p:spTree>
    <p:extLst>
      <p:ext uri="{BB962C8B-B14F-4D97-AF65-F5344CB8AC3E}">
        <p14:creationId xmlns:p14="http://schemas.microsoft.com/office/powerpoint/2010/main" val="1423830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0" y="228600"/>
            <a:ext cx="624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AWARDS NIGHT!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" y="1219200"/>
            <a:ext cx="830580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WHEN:</a:t>
            </a:r>
            <a:r>
              <a:rPr lang="en-US" b="1" dirty="0">
                <a:solidFill>
                  <a:srgbClr val="FF0000"/>
                </a:solidFill>
              </a:rPr>
              <a:t>     </a:t>
            </a:r>
            <a:r>
              <a:rPr lang="en-US" dirty="0">
                <a:solidFill>
                  <a:schemeClr val="bg1"/>
                </a:solidFill>
              </a:rPr>
              <a:t>Friday, May 9, 2025, 6pm-9pm </a:t>
            </a:r>
            <a:endParaRPr lang="en-US" baseline="30000" dirty="0">
              <a:solidFill>
                <a:schemeClr val="bg1"/>
              </a:solidFill>
            </a:endParaRPr>
          </a:p>
          <a:p>
            <a:endParaRPr lang="en-US" sz="800" dirty="0">
              <a:solidFill>
                <a:schemeClr val="bg1"/>
              </a:solidFill>
            </a:endParaRPr>
          </a:p>
          <a:p>
            <a:r>
              <a:rPr lang="en-US" b="1" u="sng" dirty="0">
                <a:solidFill>
                  <a:srgbClr val="FF0000"/>
                </a:solidFill>
              </a:rPr>
              <a:t>WHERE:</a:t>
            </a:r>
            <a:r>
              <a:rPr lang="en-US" b="1" dirty="0">
                <a:solidFill>
                  <a:srgbClr val="FF0000"/>
                </a:solidFill>
              </a:rPr>
              <a:t>  </a:t>
            </a:r>
            <a:r>
              <a:rPr lang="en-US" dirty="0">
                <a:solidFill>
                  <a:schemeClr val="bg1"/>
                </a:solidFill>
              </a:rPr>
              <a:t>Cox Pavilion</a:t>
            </a:r>
          </a:p>
          <a:p>
            <a:endParaRPr lang="en-US" sz="800" dirty="0">
              <a:solidFill>
                <a:schemeClr val="bg1"/>
              </a:solidFill>
            </a:endParaRPr>
          </a:p>
          <a:p>
            <a:r>
              <a:rPr lang="en-US" b="1" u="sng" dirty="0">
                <a:solidFill>
                  <a:srgbClr val="FF0000"/>
                </a:solidFill>
              </a:rPr>
              <a:t>WHO:</a:t>
            </a:r>
            <a:r>
              <a:rPr lang="en-US" b="1" dirty="0">
                <a:solidFill>
                  <a:srgbClr val="FF0000"/>
                </a:solidFill>
              </a:rPr>
              <a:t>       </a:t>
            </a:r>
            <a:r>
              <a:rPr lang="en-US" dirty="0">
                <a:solidFill>
                  <a:schemeClr val="bg1"/>
                </a:solidFill>
              </a:rPr>
              <a:t>Senior Design students, guests, faculty, staff and donors</a:t>
            </a:r>
          </a:p>
          <a:p>
            <a:endParaRPr lang="en-US" sz="800" dirty="0">
              <a:solidFill>
                <a:schemeClr val="bg1"/>
              </a:solidFill>
            </a:endParaRPr>
          </a:p>
          <a:p>
            <a:r>
              <a:rPr lang="en-US" b="1" u="sng" dirty="0">
                <a:solidFill>
                  <a:srgbClr val="FF0000"/>
                </a:solidFill>
              </a:rPr>
              <a:t>WHY:</a:t>
            </a:r>
            <a:r>
              <a:rPr lang="en-US" b="1" dirty="0">
                <a:solidFill>
                  <a:srgbClr val="FF0000"/>
                </a:solidFill>
              </a:rPr>
              <a:t>       </a:t>
            </a:r>
            <a:r>
              <a:rPr lang="en-US" dirty="0">
                <a:solidFill>
                  <a:schemeClr val="bg1"/>
                </a:solidFill>
              </a:rPr>
              <a:t>To recognize all that you have done throughout your College of    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  Engineering Journey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sz="800" dirty="0">
              <a:solidFill>
                <a:schemeClr val="bg1"/>
              </a:solidFill>
            </a:endParaRPr>
          </a:p>
          <a:p>
            <a:r>
              <a:rPr lang="en-US" b="1" u="sng" dirty="0">
                <a:solidFill>
                  <a:srgbClr val="FF0000"/>
                </a:solidFill>
              </a:rPr>
              <a:t>PLANNED AGENDA:</a:t>
            </a:r>
            <a:endParaRPr lang="en-US" sz="300" dirty="0">
              <a:solidFill>
                <a:schemeClr val="bg1"/>
              </a:solidFill>
            </a:endParaRPr>
          </a:p>
          <a:p>
            <a:r>
              <a:rPr lang="en-US" b="1" i="1" dirty="0">
                <a:solidFill>
                  <a:schemeClr val="bg1"/>
                </a:solidFill>
              </a:rPr>
              <a:t>6:00PM –                      </a:t>
            </a:r>
            <a:r>
              <a:rPr lang="en-US" dirty="0">
                <a:solidFill>
                  <a:schemeClr val="bg1"/>
                </a:solidFill>
              </a:rPr>
              <a:t>Doors open to Cox Pavilion for dinner</a:t>
            </a:r>
          </a:p>
          <a:p>
            <a:r>
              <a:rPr lang="en-US" b="1" i="1" dirty="0">
                <a:solidFill>
                  <a:schemeClr val="bg1"/>
                </a:solidFill>
              </a:rPr>
              <a:t>6:45PM- </a:t>
            </a:r>
            <a:r>
              <a:rPr lang="en-US" dirty="0">
                <a:solidFill>
                  <a:schemeClr val="bg1"/>
                </a:solidFill>
              </a:rPr>
              <a:t>                       Awards begins</a:t>
            </a:r>
          </a:p>
          <a:p>
            <a:r>
              <a:rPr lang="en-US" b="1" i="1" dirty="0">
                <a:solidFill>
                  <a:schemeClr val="bg1"/>
                </a:solidFill>
              </a:rPr>
              <a:t>9:00PM –</a:t>
            </a:r>
            <a:r>
              <a:rPr lang="en-US" dirty="0">
                <a:solidFill>
                  <a:schemeClr val="bg1"/>
                </a:solidFill>
              </a:rPr>
              <a:t>                      Awards conclude</a:t>
            </a:r>
          </a:p>
        </p:txBody>
      </p:sp>
    </p:spTree>
    <p:extLst>
      <p:ext uri="{BB962C8B-B14F-4D97-AF65-F5344CB8AC3E}">
        <p14:creationId xmlns:p14="http://schemas.microsoft.com/office/powerpoint/2010/main" val="352064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" y="838200"/>
            <a:ext cx="8763000" cy="333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DINNER DETAILS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STUDENTS AND 1 GUEST ARE FREE TO ATTEND</a:t>
            </a:r>
          </a:p>
          <a:p>
            <a:pPr algn="ctr"/>
            <a:endParaRPr lang="en-US" sz="900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ADDITIONAL GUESTS ARE $75 </a:t>
            </a:r>
          </a:p>
          <a:p>
            <a:pPr algn="ctr"/>
            <a:endParaRPr lang="en-US" sz="900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DEADLINE TO RSVP FOR AWARDS RECEPTION IS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April 28, 2025</a:t>
            </a:r>
          </a:p>
          <a:p>
            <a:pPr algn="ctr"/>
            <a:endParaRPr lang="en-US" sz="900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TO RSVP YOU MUST COMPLETE THE RSVP FORM, EVEN IF YOU ARE NOT BRINGING ADDITIONAL GUESTS</a:t>
            </a:r>
          </a:p>
        </p:txBody>
      </p:sp>
    </p:spTree>
    <p:extLst>
      <p:ext uri="{BB962C8B-B14F-4D97-AF65-F5344CB8AC3E}">
        <p14:creationId xmlns:p14="http://schemas.microsoft.com/office/powerpoint/2010/main" val="394149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0" name="Picture 18" descr="Image may contain: 6 people, people smiling, people stand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4168141" cy="290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7" y="3657600"/>
            <a:ext cx="4310634" cy="25008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28600"/>
            <a:ext cx="4034028" cy="25694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639995"/>
            <a:ext cx="4475987" cy="251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72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6200"/>
            <a:ext cx="4558284" cy="17426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75260"/>
            <a:ext cx="2597801" cy="36789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905000"/>
            <a:ext cx="4572000" cy="25725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563618"/>
            <a:ext cx="5791200" cy="222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830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81000"/>
            <a:ext cx="9144000" cy="6477000"/>
          </a:xfrm>
        </p:spPr>
        <p:txBody>
          <a:bodyPr/>
          <a:lstStyle/>
          <a:p>
            <a:pPr marL="36512" indent="0" algn="ctr">
              <a:buNone/>
            </a:pPr>
            <a:r>
              <a:rPr lang="en-US" sz="40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SENIOR DESIGN COMPETITION</a:t>
            </a:r>
          </a:p>
          <a:p>
            <a:pPr marL="36512" indent="0" algn="ctr">
              <a:buNone/>
            </a:pPr>
            <a:r>
              <a:rPr lang="en-US" sz="40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Spring 2025</a:t>
            </a:r>
          </a:p>
          <a:p>
            <a:pPr marL="36512" indent="0" algn="ctr">
              <a:buNone/>
            </a:pPr>
            <a:r>
              <a:rPr lang="en-US" sz="4000" b="1" u="sng" dirty="0">
                <a:solidFill>
                  <a:srgbClr val="C00000"/>
                </a:solidFill>
                <a:latin typeface="Cambria" panose="02040503050406030204" pitchFamily="18" charset="0"/>
              </a:rPr>
              <a:t>Competition:</a:t>
            </a:r>
          </a:p>
          <a:p>
            <a:pPr marL="36512" indent="0" algn="ctr">
              <a:buNone/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</a:rPr>
              <a:t>Thursday, May 8, 2025 8am - 5pm</a:t>
            </a:r>
            <a:endParaRPr lang="en-US" sz="3200" baseline="300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36512" indent="0" algn="ctr">
              <a:buNone/>
            </a:pPr>
            <a:r>
              <a:rPr lang="en-US" sz="4000" b="1" u="sng" dirty="0">
                <a:ln w="12700" cmpd="sng">
                  <a:noFill/>
                </a:ln>
                <a:solidFill>
                  <a:srgbClr val="C00000"/>
                </a:solidFill>
                <a:latin typeface="Cambria" panose="02040503050406030204" pitchFamily="18" charset="0"/>
              </a:rPr>
              <a:t>Location:</a:t>
            </a:r>
          </a:p>
          <a:p>
            <a:pPr marL="36512" indent="0" algn="ctr">
              <a:buNone/>
            </a:pPr>
            <a:r>
              <a:rPr lang="en-US" sz="3200" i="1" dirty="0">
                <a:solidFill>
                  <a:schemeClr val="bg1"/>
                </a:solidFill>
                <a:latin typeface="Calibri" panose="020F0502020204030204" pitchFamily="34" charset="0"/>
              </a:rPr>
              <a:t>Engineering Complex</a:t>
            </a:r>
          </a:p>
          <a:p>
            <a:pPr marL="36512" indent="0" algn="ctr">
              <a:buNone/>
            </a:pPr>
            <a:endParaRPr lang="en-US" sz="4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314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272" y="304800"/>
            <a:ext cx="81534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IMPORTANT DATES/DEADLINES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1219200"/>
            <a:ext cx="8839199" cy="41857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28700" indent="-1028700">
              <a:spcAft>
                <a:spcPts val="600"/>
              </a:spcAft>
            </a:pP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1/27/25:      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Data contact sheet due</a:t>
            </a:r>
          </a:p>
          <a:p>
            <a:pPr marL="1028700" indent="-1028700">
              <a:spcAft>
                <a:spcPts val="600"/>
              </a:spcAft>
            </a:pP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2/10/25:      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Last day to email Molly to schedule a Team Photo</a:t>
            </a:r>
          </a:p>
          <a:p>
            <a:pPr marL="1028700" indent="-1028700">
              <a:spcAft>
                <a:spcPts val="600"/>
              </a:spcAft>
            </a:pP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2/19/25:</a:t>
            </a:r>
            <a:r>
              <a:rPr lang="en-US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	    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Project Abstracts– Email to Molly at 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hlinkClick r:id="rId2"/>
              </a:rPr>
              <a:t>molly.marks@unlv.edu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                           	as a </a:t>
            </a:r>
            <a:r>
              <a:rPr lang="en-US" sz="2000" b="1" i="1" dirty="0">
                <a:solidFill>
                  <a:schemeClr val="bg1"/>
                </a:solidFill>
                <a:latin typeface="Calibri" panose="020F0502020204030204" pitchFamily="34" charset="0"/>
              </a:rPr>
              <a:t>WORD doc   </a:t>
            </a:r>
          </a:p>
          <a:p>
            <a:pPr marL="1028700" indent="-1028700">
              <a:spcAft>
                <a:spcPts val="600"/>
              </a:spcAft>
            </a:pP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2/24/25:      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Professional Photos Day 1: 8am-12pm</a:t>
            </a:r>
          </a:p>
          <a:p>
            <a:pPr marL="1028700" indent="-1028700">
              <a:spcAft>
                <a:spcPts val="600"/>
              </a:spcAft>
            </a:pP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2/25/25:</a:t>
            </a:r>
            <a:r>
              <a:rPr lang="en-US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	    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Professional Photos Day 2: 12pm-5pm</a:t>
            </a:r>
          </a:p>
          <a:p>
            <a:pPr marL="1028700" indent="-1028700">
              <a:spcAft>
                <a:spcPts val="600"/>
              </a:spcAft>
            </a:pP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2/25/25:      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Final day to drop from the competition!</a:t>
            </a:r>
          </a:p>
          <a:p>
            <a:pPr marL="1028700" indent="-1028700">
              <a:spcAft>
                <a:spcPts val="600"/>
              </a:spcAft>
            </a:pP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3/1/25:        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Last day to submit special needs request</a:t>
            </a:r>
          </a:p>
          <a:p>
            <a:pPr marL="1028700" indent="-1028700">
              <a:spcAft>
                <a:spcPts val="600"/>
              </a:spcAft>
            </a:pP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3/25/25:</a:t>
            </a:r>
            <a:r>
              <a:rPr lang="en-US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	    </a:t>
            </a: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</a:rPr>
              <a:t>Presentation times emailed to students</a:t>
            </a:r>
          </a:p>
          <a:p>
            <a:pPr marL="1028700" indent="-1028700">
              <a:spcAft>
                <a:spcPts val="600"/>
              </a:spcAft>
            </a:pPr>
            <a:endParaRPr lang="en-US" dirty="0">
              <a:solidFill>
                <a:srgbClr val="C00000"/>
              </a:solidFill>
              <a:latin typeface="Calibri" panose="020F0502020204030204" pitchFamily="34" charset="0"/>
            </a:endParaRPr>
          </a:p>
          <a:p>
            <a:pPr marL="1028700" indent="-1028700">
              <a:spcAft>
                <a:spcPts val="600"/>
              </a:spcAft>
            </a:pPr>
            <a:endParaRPr lang="en-US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795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28600"/>
            <a:ext cx="81534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IMPORTANT DATES/DEADLINES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1447800"/>
            <a:ext cx="8763000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indent="-1028700">
              <a:spcAft>
                <a:spcPts val="600"/>
              </a:spcAft>
            </a:pP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</a:rPr>
              <a:t>4/23/25:   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Poster PDF file due to Molly at molly.marks@unlv.edu</a:t>
            </a:r>
            <a:endParaRPr lang="en-US" b="1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marL="1028700" indent="-1028700">
              <a:spcAft>
                <a:spcPts val="600"/>
              </a:spcAft>
            </a:pP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</a:rPr>
              <a:t>4/28/25: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	RSVP deadline for awards 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(link will be provided)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student and one guest is free </a:t>
            </a:r>
            <a:b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</a:rPr>
              <a:t>($75 for additional guests) – </a:t>
            </a:r>
            <a:r>
              <a:rPr lang="en-US" b="1" i="1" u="sng" dirty="0">
                <a:solidFill>
                  <a:srgbClr val="FF0000"/>
                </a:solidFill>
                <a:latin typeface="Calibri" panose="020F0502020204030204" pitchFamily="34" charset="0"/>
              </a:rPr>
              <a:t>MUST RSVP at link if attending</a:t>
            </a:r>
          </a:p>
          <a:p>
            <a:pPr marL="1028700" indent="-1028700">
              <a:spcAft>
                <a:spcPts val="600"/>
              </a:spcAft>
            </a:pP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</a:rPr>
              <a:t>5/7/25:     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Set up, Engineering Complex, 10am-4pm</a:t>
            </a:r>
            <a:endParaRPr lang="en-US" b="1" i="1" u="sng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marL="1028700" indent="-1028700">
              <a:spcAft>
                <a:spcPts val="600"/>
              </a:spcAft>
            </a:pP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</a:rPr>
              <a:t>5/8/25:</a:t>
            </a:r>
            <a:r>
              <a:rPr lang="en-US" b="1" dirty="0">
                <a:solidFill>
                  <a:srgbClr val="C00000"/>
                </a:solidFill>
                <a:latin typeface="Calibri" panose="020F0502020204030204" pitchFamily="34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Competition, 8am-5pm, Engineering Complex</a:t>
            </a:r>
          </a:p>
          <a:p>
            <a:pPr marL="1028700" indent="-1028700">
              <a:spcAft>
                <a:spcPts val="600"/>
              </a:spcAft>
            </a:pP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</a:rPr>
              <a:t>5/9/25:     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Awards Dinner, 6pm-9pm, Cox Pavilion</a:t>
            </a:r>
          </a:p>
          <a:p>
            <a:pPr marL="1028700" indent="-1028700">
              <a:spcAft>
                <a:spcPts val="600"/>
              </a:spcAft>
            </a:pP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</a:rPr>
              <a:t>5/16/25:</a:t>
            </a:r>
            <a:r>
              <a:rPr lang="en-US" b="1" dirty="0">
                <a:solidFill>
                  <a:srgbClr val="C00000"/>
                </a:solidFill>
                <a:latin typeface="Calibri" panose="020F0502020204030204" pitchFamily="34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Reimbursement items (receipts &amp; completed reimbursement document) </a:t>
            </a:r>
          </a:p>
          <a:p>
            <a:pPr marL="1028700" indent="-1028700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	  due to  your department Administrative Assistant by 4:30pm-  NO EXCEPTIONS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CEEC-</a:t>
            </a:r>
            <a:r>
              <a:rPr lang="en-US" b="1" dirty="0">
                <a:solidFill>
                  <a:srgbClr val="2E74B5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70C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Chandana.jamjam@unlv.edu </a:t>
            </a:r>
            <a:endParaRPr lang="en-US" b="1" dirty="0">
              <a:solidFill>
                <a:srgbClr val="0070C0"/>
              </a:solidFill>
              <a:ea typeface="Times New Roman" panose="02020603050405020304" pitchFamily="18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CS-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</a:rPr>
              <a:t>Mario.martin@unlv.edu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ECE-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</a:rPr>
              <a:t>Cameron.Williams@unlv.edu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ME-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</a:rPr>
              <a:t>Chandashree.goddudharmegowda@unlv.edu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EED-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</a:rPr>
              <a:t>Rachel.Soriano@unlv.edu</a:t>
            </a:r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b="1" i="1" u="sng" dirty="0">
                <a:solidFill>
                  <a:schemeClr val="bg1"/>
                </a:solidFill>
              </a:rPr>
              <a:t>**Teams will only be reimbursed if they participated in the competition**</a:t>
            </a:r>
          </a:p>
          <a:p>
            <a:r>
              <a:rPr lang="en-US" b="1" i="1" u="sng" dirty="0">
                <a:solidFill>
                  <a:srgbClr val="FF0000"/>
                </a:solidFill>
                <a:latin typeface="Calibri" panose="020F0502020204030204" pitchFamily="34" charset="0"/>
              </a:rPr>
              <a:t>Teams MUST be present at awards or any monetary </a:t>
            </a:r>
          </a:p>
          <a:p>
            <a:pPr marL="1028700" indent="-1028700">
              <a:spcAft>
                <a:spcPts val="600"/>
              </a:spcAft>
            </a:pPr>
            <a:r>
              <a:rPr lang="en-US" b="1" i="1" u="sng" dirty="0">
                <a:solidFill>
                  <a:srgbClr val="FF0000"/>
                </a:solidFill>
                <a:latin typeface="Calibri" panose="020F0502020204030204" pitchFamily="34" charset="0"/>
              </a:rPr>
              <a:t>award will be forfeited.</a:t>
            </a:r>
            <a:endParaRPr lang="en-US" dirty="0">
              <a:solidFill>
                <a:srgbClr val="C00000"/>
              </a:solidFill>
              <a:latin typeface="Calibri" panose="020F0502020204030204" pitchFamily="34" charset="0"/>
            </a:endParaRPr>
          </a:p>
          <a:p>
            <a:pPr algn="ctr"/>
            <a:endParaRPr lang="en-US" sz="600" b="1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770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871693B-EB00-40DA-86AC-EC2D58F0C436}"/>
              </a:ext>
            </a:extLst>
          </p:cNvPr>
          <p:cNvSpPr txBox="1"/>
          <p:nvPr/>
        </p:nvSpPr>
        <p:spPr>
          <a:xfrm>
            <a:off x="561392" y="152400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Class of Fall 2024 Senior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000E1-3B1D-41B4-818A-31EE161C25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393" y="1235758"/>
            <a:ext cx="7896808" cy="478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92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7848600" cy="5181600"/>
          </a:xfrm>
        </p:spPr>
        <p:txBody>
          <a:bodyPr/>
          <a:lstStyle/>
          <a:p>
            <a:pPr marL="36512" indent="0" algn="ctr">
              <a:buNone/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Rod" panose="02030509050101010101" pitchFamily="49" charset="-79"/>
              </a:rPr>
              <a:t>Professional team photos will be taken at no charge on the dates and times below:</a:t>
            </a:r>
          </a:p>
          <a:p>
            <a:pPr marL="36512" indent="0" algn="ctr">
              <a:buNone/>
            </a:pPr>
            <a:endParaRPr lang="en-US" sz="1400" dirty="0">
              <a:solidFill>
                <a:schemeClr val="bg1"/>
              </a:solidFill>
              <a:latin typeface="Calibri" panose="020F0502020204030204" pitchFamily="34" charset="0"/>
              <a:cs typeface="Rod" panose="02030509050101010101" pitchFamily="49" charset="-79"/>
            </a:endParaRPr>
          </a:p>
          <a:p>
            <a:pPr marL="36512" indent="0" algn="ctr">
              <a:buNone/>
            </a:pP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  <a:cs typeface="Rod" panose="02030509050101010101" pitchFamily="49" charset="-79"/>
              </a:rPr>
              <a:t>Monday, February 24th :  8AM-12PM*</a:t>
            </a:r>
          </a:p>
          <a:p>
            <a:pPr marL="36512" indent="0" algn="ctr">
              <a:buNone/>
            </a:pP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  <a:cs typeface="Rod" panose="02030509050101010101" pitchFamily="49" charset="-79"/>
              </a:rPr>
              <a:t>&amp;</a:t>
            </a:r>
          </a:p>
          <a:p>
            <a:pPr marL="36512" indent="0" algn="ctr">
              <a:buNone/>
            </a:pP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  <a:cs typeface="Rod" panose="02030509050101010101" pitchFamily="49" charset="-79"/>
              </a:rPr>
              <a:t>Tuesday, February 25th :  12PM-5PM*</a:t>
            </a:r>
          </a:p>
          <a:p>
            <a:pPr marL="36512" indent="0" algn="ctr">
              <a:buNone/>
            </a:pPr>
            <a:endParaRPr lang="en-US" sz="1400" b="1" dirty="0">
              <a:solidFill>
                <a:srgbClr val="C00000"/>
              </a:solidFill>
              <a:latin typeface="Cambria" panose="02040503050406030204" pitchFamily="18" charset="0"/>
              <a:cs typeface="Rod" panose="02030509050101010101" pitchFamily="49" charset="-79"/>
            </a:endParaRPr>
          </a:p>
          <a:p>
            <a:pPr algn="ctr"/>
            <a:r>
              <a:rPr lang="en-US" sz="2000" b="1" i="1" dirty="0">
                <a:solidFill>
                  <a:schemeClr val="bg1"/>
                </a:solidFill>
                <a:latin typeface="Cambria" panose="02040503050406030204" pitchFamily="18" charset="0"/>
                <a:cs typeface="Rod" panose="02030509050101010101" pitchFamily="49" charset="-79"/>
              </a:rPr>
              <a:t>Location TBD.  Professional attire for team photo. </a:t>
            </a:r>
          </a:p>
          <a:p>
            <a:pPr algn="ctr"/>
            <a:r>
              <a:rPr lang="en-US" sz="2000" b="1" i="1" dirty="0">
                <a:solidFill>
                  <a:srgbClr val="C00000"/>
                </a:solidFill>
                <a:latin typeface="Cambria" panose="02040503050406030204" pitchFamily="18" charset="0"/>
                <a:cs typeface="Rod" panose="02030509050101010101" pitchFamily="49" charset="-79"/>
              </a:rPr>
              <a:t>*Time slots will be filled as received; these are the only 2 days we will take team photos.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80647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Professional Team Photos</a:t>
            </a:r>
          </a:p>
        </p:txBody>
      </p:sp>
    </p:spTree>
    <p:extLst>
      <p:ext uri="{BB962C8B-B14F-4D97-AF65-F5344CB8AC3E}">
        <p14:creationId xmlns:p14="http://schemas.microsoft.com/office/powerpoint/2010/main" val="1910608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09036" cy="22098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979" y="0"/>
            <a:ext cx="3833021" cy="2209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665857"/>
            <a:ext cx="4163496" cy="21199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5400" y="2300017"/>
            <a:ext cx="2348184" cy="23481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9E4D2A5-1873-491C-A091-AD63B57FE2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405" y="3052734"/>
            <a:ext cx="4465320" cy="243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95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52400"/>
            <a:ext cx="4689230" cy="25908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540" y="1219200"/>
            <a:ext cx="4038600" cy="25952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200400"/>
            <a:ext cx="3321718" cy="365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857" y="4495800"/>
            <a:ext cx="4460283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31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455" y="3581400"/>
            <a:ext cx="5544685" cy="297180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814" y="228600"/>
            <a:ext cx="3908651" cy="281940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4800"/>
            <a:ext cx="4524656" cy="241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63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8100"/>
            <a:ext cx="3810000" cy="28575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10134"/>
            <a:ext cx="4114800" cy="25975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505200"/>
            <a:ext cx="5334000" cy="33144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0200" y="24384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UNIFORMS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29400" y="245364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POLO SHIRTS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10200" y="3520440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SUIT AND TIE</a:t>
            </a:r>
          </a:p>
        </p:txBody>
      </p:sp>
    </p:spTree>
    <p:extLst>
      <p:ext uri="{BB962C8B-B14F-4D97-AF65-F5344CB8AC3E}">
        <p14:creationId xmlns:p14="http://schemas.microsoft.com/office/powerpoint/2010/main" val="190232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" name="Picture 20" descr="Image may contain: 5 people, people smiling, people stand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76200"/>
            <a:ext cx="5312141" cy="309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276600"/>
            <a:ext cx="3581400" cy="34842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505200"/>
            <a:ext cx="4377923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903312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Custom 1">
      <a:dk1>
        <a:sysClr val="windowText" lastClr="000000"/>
      </a:dk1>
      <a:lt1>
        <a:sysClr val="window" lastClr="FFFFFF"/>
      </a:lt1>
      <a:dk2>
        <a:srgbClr val="411414"/>
      </a:dk2>
      <a:lt2>
        <a:srgbClr val="7F7F7F"/>
      </a:lt2>
      <a:accent1>
        <a:srgbClr val="D98686"/>
      </a:accent1>
      <a:accent2>
        <a:srgbClr val="752525"/>
      </a:accent2>
      <a:accent3>
        <a:srgbClr val="595959"/>
      </a:accent3>
      <a:accent4>
        <a:srgbClr val="3F3F3F"/>
      </a:accent4>
      <a:accent5>
        <a:srgbClr val="E8B7B7"/>
      </a:accent5>
      <a:accent6>
        <a:srgbClr val="BFBFBF"/>
      </a:accent6>
      <a:hlink>
        <a:srgbClr val="DB5353"/>
      </a:hlink>
      <a:folHlink>
        <a:srgbClr val="903638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21436</TotalTime>
  <Words>854</Words>
  <Application>Microsoft Office PowerPoint</Application>
  <PresentationFormat>On-screen Show (4:3)</PresentationFormat>
  <Paragraphs>130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Arial Rounded MT Bold</vt:lpstr>
      <vt:lpstr>Calibri</vt:lpstr>
      <vt:lpstr>Cambria</vt:lpstr>
      <vt:lpstr>Franklin Gothic Book</vt:lpstr>
      <vt:lpstr>Impact</vt:lpstr>
      <vt:lpstr>Tahoma</vt:lpstr>
      <vt:lpstr>Theme1</vt:lpstr>
      <vt:lpstr>WELCOME  to your spring 2025 senior design!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Nevada, Las Vegas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oit</dc:creator>
  <cp:lastModifiedBy>Molly Marks</cp:lastModifiedBy>
  <cp:revision>254</cp:revision>
  <cp:lastPrinted>2024-01-18T21:20:46Z</cp:lastPrinted>
  <dcterms:created xsi:type="dcterms:W3CDTF">2013-01-04T21:20:13Z</dcterms:created>
  <dcterms:modified xsi:type="dcterms:W3CDTF">2025-01-13T20:59:14Z</dcterms:modified>
</cp:coreProperties>
</file>